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7" r:id="rId4"/>
    <p:sldId id="259" r:id="rId5"/>
    <p:sldId id="264" r:id="rId6"/>
    <p:sldId id="295" r:id="rId7"/>
    <p:sldId id="293" r:id="rId8"/>
    <p:sldId id="275" r:id="rId9"/>
  </p:sldIdLst>
  <p:sldSz cx="18288000" cy="10287000"/>
  <p:notesSz cx="6858000" cy="9144000"/>
  <p:embeddedFontLst>
    <p:embeddedFont>
      <p:font typeface="Belleza" panose="020B0604020202020204" charset="0"/>
      <p:regular r:id="rId10"/>
    </p:embeddedFont>
    <p:embeddedFont>
      <p:font typeface="Brittany" panose="020B0604020202020204" charset="0"/>
      <p:regular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old" panose="00000800000000000000" charset="0"/>
      <p:regular r:id="rId16"/>
    </p:embeddedFont>
    <p:embeddedFont>
      <p:font typeface="Montserrat Medium" panose="00000600000000000000" pitchFamily="2" charset="0"/>
      <p:regular r:id="rId17"/>
      <p:italic r:id="rId18"/>
    </p:embeddedFont>
    <p:embeddedFont>
      <p:font typeface="Montserrat Semi-Bold" panose="020B0604020202020204" charset="0"/>
      <p:regular r:id="rId19"/>
    </p:embeddedFont>
    <p:embeddedFont>
      <p:font typeface="Montserrat Ultra-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3D"/>
    <a:srgbClr val="AA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Using Orion’s Sales Ratio Report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 SR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Pt>
            <c:idx val="0"/>
            <c:bubble3D val="0"/>
            <c:spPr>
              <a:solidFill>
                <a:srgbClr val="AA7D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38-43D7-9955-22C6633BB7C1}"/>
              </c:ext>
            </c:extLst>
          </c:dPt>
          <c:dPt>
            <c:idx val="1"/>
            <c:bubble3D val="0"/>
            <c:spPr>
              <a:solidFill>
                <a:srgbClr val="4B4B3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838-43D7-9955-22C6633BB7C1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38-43D7-9955-22C6633BB7C1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453665718255806"/>
                  <c:y val="0.189496555118110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38-43D7-9955-22C6633BB7C1}"/>
                </c:ext>
              </c:extLst>
            </c:dLbl>
            <c:dLbl>
              <c:idx val="1"/>
              <c:layout>
                <c:manualLayout>
                  <c:x val="-0.18372207150576766"/>
                  <c:y val="-0.226440944881889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38-43D7-9955-22C6633BB7C1}"/>
                </c:ext>
              </c:extLst>
            </c:dLbl>
            <c:dLbl>
              <c:idx val="2"/>
              <c:layout>
                <c:manualLayout>
                  <c:x val="0.22831006418315358"/>
                  <c:y val="1.549630905511811E-2"/>
                </c:manualLayout>
              </c:layout>
              <c:tx>
                <c:rich>
                  <a:bodyPr/>
                  <a:lstStyle/>
                  <a:p>
                    <a:fld id="{B8F5BD8B-0C0B-4F63-B432-C49A9B64B1B8}" type="CATEGORYNAME">
                      <a:rPr lang="en-US">
                        <a:solidFill>
                          <a:srgbClr val="AA7D66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rgbClr val="AA7D66"/>
                        </a:solidFill>
                      </a:rPr>
                      <a:t>
</a:t>
                    </a:r>
                    <a:fld id="{C51C8691-91FF-4720-B441-A07E339DB0B3}" type="PERCENTAGE">
                      <a:rPr lang="en-US" baseline="0">
                        <a:solidFill>
                          <a:srgbClr val="AA7D66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rgbClr val="AA7D66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838-43D7-9955-22C6633BB7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Other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22.73</c:v>
                </c:pt>
                <c:pt idx="1">
                  <c:v>31.82</c:v>
                </c:pt>
                <c:pt idx="2">
                  <c:v>45.45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8-43D7-9955-22C6633BB7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8875" y="-1693070"/>
            <a:ext cx="9375150" cy="11127223"/>
            <a:chOff x="0" y="0"/>
            <a:chExt cx="3143689" cy="3731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3689" cy="3731197"/>
            </a:xfrm>
            <a:custGeom>
              <a:avLst/>
              <a:gdLst/>
              <a:ahLst/>
              <a:cxnLst/>
              <a:rect l="l" t="t" r="r" b="b"/>
              <a:pathLst>
                <a:path w="3143689" h="3731197">
                  <a:moveTo>
                    <a:pt x="0" y="0"/>
                  </a:moveTo>
                  <a:lnTo>
                    <a:pt x="3143689" y="0"/>
                  </a:lnTo>
                  <a:lnTo>
                    <a:pt x="3143689" y="3731197"/>
                  </a:lnTo>
                  <a:lnTo>
                    <a:pt x="0" y="3731197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52450" y="-295420"/>
            <a:ext cx="5935756" cy="9430982"/>
            <a:chOff x="0" y="0"/>
            <a:chExt cx="7914341" cy="1257464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2904" r="31957"/>
            <a:stretch>
              <a:fillRect/>
            </a:stretch>
          </p:blipFill>
          <p:spPr>
            <a:xfrm>
              <a:off x="0" y="0"/>
              <a:ext cx="7914341" cy="1257464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520727" y="8390081"/>
            <a:ext cx="12814273" cy="265142"/>
            <a:chOff x="0" y="0"/>
            <a:chExt cx="27620526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7620525" cy="69850"/>
            </a:xfrm>
            <a:custGeom>
              <a:avLst/>
              <a:gdLst/>
              <a:ahLst/>
              <a:cxnLst/>
              <a:rect l="l" t="t" r="r" b="b"/>
              <a:pathLst>
                <a:path w="27620525" h="69850">
                  <a:moveTo>
                    <a:pt x="273296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20525" y="69850"/>
                  </a:lnTo>
                  <a:lnTo>
                    <a:pt x="27620525" y="0"/>
                  </a:ln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81856" y="3305617"/>
            <a:ext cx="803219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300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Orion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175" y="4728296"/>
            <a:ext cx="10882809" cy="323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000"/>
              </a:lnSpc>
            </a:pPr>
            <a:r>
              <a:rPr lang="en-US" sz="150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Sales Ratio</a:t>
            </a:r>
          </a:p>
          <a:p>
            <a:pPr algn="l">
              <a:lnSpc>
                <a:spcPts val="12000"/>
              </a:lnSpc>
            </a:pPr>
            <a:r>
              <a:rPr lang="en-US" sz="150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  SH PRC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0727" y="9102898"/>
            <a:ext cx="9168682" cy="39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9"/>
              </a:lnSpc>
            </a:pPr>
            <a:r>
              <a:rPr lang="en-US" sz="2826" spc="565">
                <a:solidFill>
                  <a:srgbClr val="E8E3DA"/>
                </a:solidFill>
                <a:latin typeface="Montserrat"/>
                <a:ea typeface="Montserrat"/>
                <a:cs typeface="Montserrat"/>
                <a:sym typeface="Montserrat"/>
              </a:rPr>
              <a:t>2024 ORION USERS CONFERENCE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53758" y="6262181"/>
            <a:ext cx="1094387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300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&amp;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848100" cy="10287000"/>
            <a:chOff x="0" y="0"/>
            <a:chExt cx="2057596" cy="35118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7596" cy="3511847"/>
            </a:xfrm>
            <a:custGeom>
              <a:avLst/>
              <a:gdLst/>
              <a:ahLst/>
              <a:cxnLst/>
              <a:rect l="l" t="t" r="r" b="b"/>
              <a:pathLst>
                <a:path w="2057596" h="3511847">
                  <a:moveTo>
                    <a:pt x="0" y="0"/>
                  </a:moveTo>
                  <a:lnTo>
                    <a:pt x="2057596" y="0"/>
                  </a:lnTo>
                  <a:lnTo>
                    <a:pt x="2057596" y="3511847"/>
                  </a:lnTo>
                  <a:lnTo>
                    <a:pt x="0" y="3511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8941066" y="890768"/>
            <a:ext cx="9346934" cy="275864"/>
            <a:chOff x="0" y="0"/>
            <a:chExt cx="19363791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19363790" cy="69850"/>
            </a:xfrm>
            <a:custGeom>
              <a:avLst/>
              <a:gdLst/>
              <a:ahLst/>
              <a:cxnLst/>
              <a:rect l="l" t="t" r="r" b="b"/>
              <a:pathLst>
                <a:path w="19363790" h="69850">
                  <a:moveTo>
                    <a:pt x="1907296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363790" y="69850"/>
                  </a:lnTo>
                  <a:lnTo>
                    <a:pt x="19363790" y="0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10800" y="1829591"/>
            <a:ext cx="7453407" cy="105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89"/>
              </a:lnSpc>
            </a:pPr>
            <a:r>
              <a:rPr lang="en-US" sz="7074" dirty="0">
                <a:solidFill>
                  <a:srgbClr val="FFFFFF"/>
                </a:solidFill>
                <a:latin typeface="Brittany"/>
                <a:ea typeface="Brittany"/>
                <a:cs typeface="Brittany"/>
                <a:sym typeface="Brittany"/>
              </a:rPr>
              <a:t>Sales Ratio Report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812313" y="3807154"/>
            <a:ext cx="623799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8"/>
              </a:lnSpc>
            </a:pPr>
            <a:r>
              <a:rPr lang="en-US" sz="3778" dirty="0">
                <a:solidFill>
                  <a:srgbClr val="CCCCCC"/>
                </a:solidFill>
                <a:latin typeface="Belleza"/>
                <a:ea typeface="Belleza"/>
                <a:cs typeface="Belleza"/>
                <a:sym typeface="Belleza"/>
              </a:rPr>
              <a:t>Each year there is talk about modifying this report feature. 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1E7249A6-4EAF-32B6-DB8D-B4F2356262B7}"/>
              </a:ext>
            </a:extLst>
          </p:cNvPr>
          <p:cNvGrpSpPr>
            <a:grpSpLocks noChangeAspect="1"/>
          </p:cNvGrpSpPr>
          <p:nvPr/>
        </p:nvGrpSpPr>
        <p:grpSpPr>
          <a:xfrm>
            <a:off x="393868" y="775360"/>
            <a:ext cx="4825908" cy="6687404"/>
            <a:chOff x="0" y="0"/>
            <a:chExt cx="4734560" cy="65608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7339287-C8AB-A3F3-9A94-DAACFD13E217}"/>
                </a:ext>
              </a:extLst>
            </p:cNvPr>
            <p:cNvSpPr/>
            <p:nvPr/>
          </p:nvSpPr>
          <p:spPr>
            <a:xfrm>
              <a:off x="36830" y="50800"/>
              <a:ext cx="4645660" cy="6473190"/>
            </a:xfrm>
            <a:custGeom>
              <a:avLst/>
              <a:gdLst/>
              <a:ahLst/>
              <a:cxnLst/>
              <a:rect l="l" t="t" r="r" b="b"/>
              <a:pathLst>
                <a:path w="4645660" h="6473190">
                  <a:moveTo>
                    <a:pt x="4368800" y="0"/>
                  </a:moveTo>
                  <a:lnTo>
                    <a:pt x="276860" y="0"/>
                  </a:lnTo>
                  <a:cubicBezTo>
                    <a:pt x="124460" y="0"/>
                    <a:pt x="0" y="123190"/>
                    <a:pt x="0" y="276860"/>
                  </a:cubicBezTo>
                  <a:lnTo>
                    <a:pt x="0" y="6196330"/>
                  </a:lnTo>
                  <a:cubicBezTo>
                    <a:pt x="0" y="6350000"/>
                    <a:pt x="124460" y="6473190"/>
                    <a:pt x="276860" y="6473190"/>
                  </a:cubicBezTo>
                  <a:lnTo>
                    <a:pt x="4368800" y="6473190"/>
                  </a:lnTo>
                  <a:cubicBezTo>
                    <a:pt x="4522470" y="6473190"/>
                    <a:pt x="4645660" y="6348730"/>
                    <a:pt x="4645660" y="6196330"/>
                  </a:cubicBezTo>
                  <a:lnTo>
                    <a:pt x="4645660" y="276860"/>
                  </a:lnTo>
                  <a:cubicBezTo>
                    <a:pt x="4645660" y="123190"/>
                    <a:pt x="4522470" y="0"/>
                    <a:pt x="4368800" y="0"/>
                  </a:cubicBezTo>
                  <a:close/>
                  <a:moveTo>
                    <a:pt x="4425950" y="6156960"/>
                  </a:moveTo>
                  <a:cubicBezTo>
                    <a:pt x="4425950" y="6212840"/>
                    <a:pt x="4380230" y="6258560"/>
                    <a:pt x="4324350" y="6258560"/>
                  </a:cubicBezTo>
                  <a:lnTo>
                    <a:pt x="321310" y="6258560"/>
                  </a:lnTo>
                  <a:cubicBezTo>
                    <a:pt x="265430" y="6258560"/>
                    <a:pt x="219710" y="6212840"/>
                    <a:pt x="219710" y="6156960"/>
                  </a:cubicBezTo>
                  <a:lnTo>
                    <a:pt x="219710" y="316230"/>
                  </a:lnTo>
                  <a:cubicBezTo>
                    <a:pt x="219710" y="260350"/>
                    <a:pt x="265430" y="214630"/>
                    <a:pt x="321310" y="214630"/>
                  </a:cubicBezTo>
                  <a:lnTo>
                    <a:pt x="4325620" y="214630"/>
                  </a:lnTo>
                  <a:cubicBezTo>
                    <a:pt x="4381500" y="214630"/>
                    <a:pt x="4427220" y="260350"/>
                    <a:pt x="4427220" y="316230"/>
                  </a:cubicBezTo>
                  <a:lnTo>
                    <a:pt x="4427220" y="615696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863B6EA-83A6-3A32-D9B9-6554AB4518B5}"/>
                </a:ext>
              </a:extLst>
            </p:cNvPr>
            <p:cNvSpPr/>
            <p:nvPr/>
          </p:nvSpPr>
          <p:spPr>
            <a:xfrm>
              <a:off x="0" y="16511"/>
              <a:ext cx="4716780" cy="6544310"/>
            </a:xfrm>
            <a:custGeom>
              <a:avLst/>
              <a:gdLst/>
              <a:ahLst/>
              <a:cxnLst/>
              <a:rect l="l" t="t" r="r" b="b"/>
              <a:pathLst>
                <a:path w="4716780" h="6544310">
                  <a:moveTo>
                    <a:pt x="4395470" y="36829"/>
                  </a:moveTo>
                  <a:cubicBezTo>
                    <a:pt x="4552950" y="36829"/>
                    <a:pt x="4681220" y="165099"/>
                    <a:pt x="4681220" y="322579"/>
                  </a:cubicBezTo>
                  <a:lnTo>
                    <a:pt x="4681220" y="6222999"/>
                  </a:lnTo>
                  <a:cubicBezTo>
                    <a:pt x="4681220" y="6380479"/>
                    <a:pt x="4552950" y="6508750"/>
                    <a:pt x="4395470" y="6508750"/>
                  </a:cubicBezTo>
                  <a:lnTo>
                    <a:pt x="321310" y="6508750"/>
                  </a:lnTo>
                  <a:cubicBezTo>
                    <a:pt x="163830" y="6508750"/>
                    <a:pt x="35560" y="6380480"/>
                    <a:pt x="35560" y="6223000"/>
                  </a:cubicBezTo>
                  <a:lnTo>
                    <a:pt x="35560" y="322580"/>
                  </a:lnTo>
                  <a:cubicBezTo>
                    <a:pt x="35560" y="165100"/>
                    <a:pt x="163830" y="36830"/>
                    <a:pt x="321310" y="36830"/>
                  </a:cubicBezTo>
                  <a:lnTo>
                    <a:pt x="4395470" y="36830"/>
                  </a:lnTo>
                  <a:moveTo>
                    <a:pt x="4395470" y="0"/>
                  </a:moveTo>
                  <a:lnTo>
                    <a:pt x="321310" y="0"/>
                  </a:lnTo>
                  <a:cubicBezTo>
                    <a:pt x="143510" y="0"/>
                    <a:pt x="0" y="144780"/>
                    <a:pt x="0" y="322580"/>
                  </a:cubicBezTo>
                  <a:lnTo>
                    <a:pt x="0" y="6223000"/>
                  </a:lnTo>
                  <a:cubicBezTo>
                    <a:pt x="0" y="6400800"/>
                    <a:pt x="143510" y="6544309"/>
                    <a:pt x="321310" y="6544309"/>
                  </a:cubicBezTo>
                  <a:lnTo>
                    <a:pt x="4395470" y="6544309"/>
                  </a:lnTo>
                  <a:cubicBezTo>
                    <a:pt x="4573270" y="6544309"/>
                    <a:pt x="4716780" y="6400800"/>
                    <a:pt x="4716780" y="6223000"/>
                  </a:cubicBezTo>
                  <a:lnTo>
                    <a:pt x="4716780" y="322580"/>
                  </a:lnTo>
                  <a:cubicBezTo>
                    <a:pt x="4716780" y="144780"/>
                    <a:pt x="4573270" y="0"/>
                    <a:pt x="4395470" y="0"/>
                  </a:cubicBezTo>
                  <a:close/>
                </a:path>
              </a:pathLst>
            </a:custGeom>
            <a:solidFill>
              <a:srgbClr val="56565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1EAB6D9-8733-9F99-2109-9F76FCFE15D2}"/>
                </a:ext>
              </a:extLst>
            </p:cNvPr>
            <p:cNvSpPr/>
            <p:nvPr/>
          </p:nvSpPr>
          <p:spPr>
            <a:xfrm>
              <a:off x="256540" y="265430"/>
              <a:ext cx="4207510" cy="6043930"/>
            </a:xfrm>
            <a:custGeom>
              <a:avLst/>
              <a:gdLst/>
              <a:ahLst/>
              <a:cxnLst/>
              <a:rect l="l" t="t" r="r" b="b"/>
              <a:pathLst>
                <a:path w="4207510" h="6043930">
                  <a:moveTo>
                    <a:pt x="4206240" y="5942330"/>
                  </a:moveTo>
                  <a:cubicBezTo>
                    <a:pt x="4206240" y="5998210"/>
                    <a:pt x="4160520" y="6043930"/>
                    <a:pt x="4104640" y="6043930"/>
                  </a:cubicBezTo>
                  <a:lnTo>
                    <a:pt x="101600" y="6043930"/>
                  </a:lnTo>
                  <a:cubicBezTo>
                    <a:pt x="45720" y="6043930"/>
                    <a:pt x="0" y="5998210"/>
                    <a:pt x="0" y="5942330"/>
                  </a:cubicBezTo>
                  <a:lnTo>
                    <a:pt x="0" y="101600"/>
                  </a:lnTo>
                  <a:cubicBezTo>
                    <a:pt x="0" y="45720"/>
                    <a:pt x="45720" y="0"/>
                    <a:pt x="101600" y="0"/>
                  </a:cubicBezTo>
                  <a:lnTo>
                    <a:pt x="4105910" y="0"/>
                  </a:lnTo>
                  <a:cubicBezTo>
                    <a:pt x="4161790" y="0"/>
                    <a:pt x="4207510" y="45720"/>
                    <a:pt x="4207510" y="101600"/>
                  </a:cubicBezTo>
                  <a:lnTo>
                    <a:pt x="4207510" y="5942330"/>
                  </a:lnTo>
                  <a:close/>
                </a:path>
              </a:pathLst>
            </a:custGeom>
            <a:blipFill>
              <a:blip r:embed="rId2"/>
              <a:stretch>
                <a:fillRect l="-10241" r="-6358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0E7C1A-C8D0-EBA9-4705-4D00C2BDB5EE}"/>
                </a:ext>
              </a:extLst>
            </p:cNvPr>
            <p:cNvSpPr/>
            <p:nvPr/>
          </p:nvSpPr>
          <p:spPr>
            <a:xfrm>
              <a:off x="1951378" y="120589"/>
              <a:ext cx="79963" cy="76322"/>
            </a:xfrm>
            <a:custGeom>
              <a:avLst/>
              <a:gdLst/>
              <a:ahLst/>
              <a:cxnLst/>
              <a:rect l="l" t="t" r="r" b="b"/>
              <a:pathLst>
                <a:path w="79963" h="76322">
                  <a:moveTo>
                    <a:pt x="39982" y="61"/>
                  </a:moveTo>
                  <a:cubicBezTo>
                    <a:pt x="26330" y="0"/>
                    <a:pt x="13688" y="7248"/>
                    <a:pt x="6844" y="19062"/>
                  </a:cubicBezTo>
                  <a:cubicBezTo>
                    <a:pt x="0" y="30875"/>
                    <a:pt x="0" y="45447"/>
                    <a:pt x="6844" y="57260"/>
                  </a:cubicBezTo>
                  <a:cubicBezTo>
                    <a:pt x="13688" y="69074"/>
                    <a:pt x="26330" y="76322"/>
                    <a:pt x="39982" y="76261"/>
                  </a:cubicBezTo>
                  <a:cubicBezTo>
                    <a:pt x="53634" y="76322"/>
                    <a:pt x="66276" y="69074"/>
                    <a:pt x="73120" y="57260"/>
                  </a:cubicBezTo>
                  <a:cubicBezTo>
                    <a:pt x="79964" y="45447"/>
                    <a:pt x="79964" y="30875"/>
                    <a:pt x="73120" y="19062"/>
                  </a:cubicBezTo>
                  <a:cubicBezTo>
                    <a:pt x="66276" y="7248"/>
                    <a:pt x="53634" y="0"/>
                    <a:pt x="39982" y="61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531AFE4-785B-6AFE-40A8-5492E52BB5AA}"/>
                </a:ext>
              </a:extLst>
            </p:cNvPr>
            <p:cNvSpPr/>
            <p:nvPr/>
          </p:nvSpPr>
          <p:spPr>
            <a:xfrm>
              <a:off x="2119473" y="104052"/>
              <a:ext cx="114614" cy="109395"/>
            </a:xfrm>
            <a:custGeom>
              <a:avLst/>
              <a:gdLst/>
              <a:ahLst/>
              <a:cxnLst/>
              <a:rect l="l" t="t" r="r" b="b"/>
              <a:pathLst>
                <a:path w="114614" h="109395">
                  <a:moveTo>
                    <a:pt x="57307" y="88"/>
                  </a:moveTo>
                  <a:cubicBezTo>
                    <a:pt x="37739" y="0"/>
                    <a:pt x="19619" y="10390"/>
                    <a:pt x="9809" y="27322"/>
                  </a:cubicBezTo>
                  <a:cubicBezTo>
                    <a:pt x="0" y="44255"/>
                    <a:pt x="0" y="65141"/>
                    <a:pt x="9809" y="82074"/>
                  </a:cubicBezTo>
                  <a:cubicBezTo>
                    <a:pt x="19619" y="99006"/>
                    <a:pt x="37739" y="109396"/>
                    <a:pt x="57307" y="109308"/>
                  </a:cubicBezTo>
                  <a:cubicBezTo>
                    <a:pt x="76875" y="109396"/>
                    <a:pt x="94995" y="99006"/>
                    <a:pt x="104804" y="82074"/>
                  </a:cubicBezTo>
                  <a:cubicBezTo>
                    <a:pt x="114614" y="65141"/>
                    <a:pt x="114614" y="44255"/>
                    <a:pt x="104804" y="27322"/>
                  </a:cubicBezTo>
                  <a:cubicBezTo>
                    <a:pt x="94995" y="10390"/>
                    <a:pt x="76875" y="0"/>
                    <a:pt x="57307" y="88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9A5C60-678E-F485-A0B4-D5D529A886B7}"/>
                </a:ext>
              </a:extLst>
            </p:cNvPr>
            <p:cNvSpPr/>
            <p:nvPr/>
          </p:nvSpPr>
          <p:spPr>
            <a:xfrm>
              <a:off x="2328944" y="128221"/>
              <a:ext cx="63971" cy="61058"/>
            </a:xfrm>
            <a:custGeom>
              <a:avLst/>
              <a:gdLst/>
              <a:ahLst/>
              <a:cxnLst/>
              <a:rect l="l" t="t" r="r" b="b"/>
              <a:pathLst>
                <a:path w="63971" h="61058">
                  <a:moveTo>
                    <a:pt x="31986" y="49"/>
                  </a:moveTo>
                  <a:cubicBezTo>
                    <a:pt x="21064" y="0"/>
                    <a:pt x="10951" y="5799"/>
                    <a:pt x="5476" y="15250"/>
                  </a:cubicBezTo>
                  <a:cubicBezTo>
                    <a:pt x="0" y="24700"/>
                    <a:pt x="0" y="36358"/>
                    <a:pt x="5476" y="45808"/>
                  </a:cubicBezTo>
                  <a:cubicBezTo>
                    <a:pt x="10951" y="55259"/>
                    <a:pt x="21064" y="61058"/>
                    <a:pt x="31986" y="61009"/>
                  </a:cubicBezTo>
                  <a:cubicBezTo>
                    <a:pt x="42908" y="61058"/>
                    <a:pt x="53021" y="55259"/>
                    <a:pt x="58496" y="45808"/>
                  </a:cubicBezTo>
                  <a:cubicBezTo>
                    <a:pt x="63971" y="36358"/>
                    <a:pt x="63971" y="24700"/>
                    <a:pt x="58496" y="15250"/>
                  </a:cubicBezTo>
                  <a:cubicBezTo>
                    <a:pt x="53021" y="5799"/>
                    <a:pt x="42908" y="0"/>
                    <a:pt x="31986" y="49"/>
                  </a:cubicBezTo>
                  <a:close/>
                </a:path>
              </a:pathLst>
            </a:custGeom>
            <a:solidFill>
              <a:srgbClr val="333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08C92FF-F755-1A87-E31D-D8E0B63360BD}"/>
                </a:ext>
              </a:extLst>
            </p:cNvPr>
            <p:cNvSpPr/>
            <p:nvPr/>
          </p:nvSpPr>
          <p:spPr>
            <a:xfrm>
              <a:off x="2346270" y="144758"/>
              <a:ext cx="29320" cy="27985"/>
            </a:xfrm>
            <a:custGeom>
              <a:avLst/>
              <a:gdLst/>
              <a:ahLst/>
              <a:cxnLst/>
              <a:rect l="l" t="t" r="r" b="b"/>
              <a:pathLst>
                <a:path w="29320" h="27985">
                  <a:moveTo>
                    <a:pt x="14660" y="22"/>
                  </a:moveTo>
                  <a:cubicBezTo>
                    <a:pt x="9654" y="0"/>
                    <a:pt x="5019" y="2657"/>
                    <a:pt x="2509" y="6989"/>
                  </a:cubicBezTo>
                  <a:cubicBezTo>
                    <a:pt x="0" y="11320"/>
                    <a:pt x="0" y="16664"/>
                    <a:pt x="2509" y="20995"/>
                  </a:cubicBezTo>
                  <a:cubicBezTo>
                    <a:pt x="5019" y="25327"/>
                    <a:pt x="9654" y="27984"/>
                    <a:pt x="14660" y="27962"/>
                  </a:cubicBezTo>
                  <a:cubicBezTo>
                    <a:pt x="19666" y="27984"/>
                    <a:pt x="24301" y="25327"/>
                    <a:pt x="26811" y="20995"/>
                  </a:cubicBezTo>
                  <a:cubicBezTo>
                    <a:pt x="29320" y="16664"/>
                    <a:pt x="29320" y="11320"/>
                    <a:pt x="26811" y="6989"/>
                  </a:cubicBezTo>
                  <a:cubicBezTo>
                    <a:pt x="24301" y="2657"/>
                    <a:pt x="19666" y="0"/>
                    <a:pt x="14660" y="22"/>
                  </a:cubicBez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BD1022F-0F1F-D26F-70A4-A799B91253E7}"/>
                </a:ext>
              </a:extLst>
            </p:cNvPr>
            <p:cNvSpPr/>
            <p:nvPr/>
          </p:nvSpPr>
          <p:spPr>
            <a:xfrm>
              <a:off x="2344044" y="144768"/>
              <a:ext cx="15993" cy="15264"/>
            </a:xfrm>
            <a:custGeom>
              <a:avLst/>
              <a:gdLst/>
              <a:ahLst/>
              <a:cxnLst/>
              <a:rect l="l" t="t" r="r" b="b"/>
              <a:pathLst>
                <a:path w="15993" h="15264">
                  <a:moveTo>
                    <a:pt x="7996" y="12"/>
                  </a:moveTo>
                  <a:cubicBezTo>
                    <a:pt x="5266" y="0"/>
                    <a:pt x="2737" y="1449"/>
                    <a:pt x="1368" y="3812"/>
                  </a:cubicBezTo>
                  <a:cubicBezTo>
                    <a:pt x="0" y="6175"/>
                    <a:pt x="0" y="9089"/>
                    <a:pt x="1368" y="11452"/>
                  </a:cubicBezTo>
                  <a:cubicBezTo>
                    <a:pt x="2737" y="13815"/>
                    <a:pt x="5266" y="15264"/>
                    <a:pt x="7996" y="15252"/>
                  </a:cubicBezTo>
                  <a:cubicBezTo>
                    <a:pt x="10726" y="15264"/>
                    <a:pt x="13255" y="13815"/>
                    <a:pt x="14623" y="11452"/>
                  </a:cubicBezTo>
                  <a:cubicBezTo>
                    <a:pt x="15992" y="9089"/>
                    <a:pt x="15992" y="6175"/>
                    <a:pt x="14623" y="3812"/>
                  </a:cubicBezTo>
                  <a:cubicBezTo>
                    <a:pt x="13255" y="1449"/>
                    <a:pt x="10726" y="0"/>
                    <a:pt x="7996" y="12"/>
                  </a:cubicBezTo>
                  <a:close/>
                </a:path>
              </a:pathLst>
            </a:custGeom>
            <a:solidFill>
              <a:srgbClr val="01010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268DB0-9D94-8DBE-2D77-B78A1BA755A6}"/>
                </a:ext>
              </a:extLst>
            </p:cNvPr>
            <p:cNvSpPr/>
            <p:nvPr/>
          </p:nvSpPr>
          <p:spPr>
            <a:xfrm>
              <a:off x="4716780" y="53467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21DDC42-8517-C31B-52E2-9704FDBF7BD7}"/>
                </a:ext>
              </a:extLst>
            </p:cNvPr>
            <p:cNvSpPr/>
            <p:nvPr/>
          </p:nvSpPr>
          <p:spPr>
            <a:xfrm>
              <a:off x="4716780" y="861060"/>
              <a:ext cx="19050" cy="278130"/>
            </a:xfrm>
            <a:custGeom>
              <a:avLst/>
              <a:gdLst/>
              <a:ahLst/>
              <a:cxnLst/>
              <a:rect l="l" t="t" r="r" b="b"/>
              <a:pathLst>
                <a:path w="19050" h="278130">
                  <a:moveTo>
                    <a:pt x="0" y="0"/>
                  </a:moveTo>
                  <a:lnTo>
                    <a:pt x="0" y="278130"/>
                  </a:lnTo>
                  <a:cubicBezTo>
                    <a:pt x="19050" y="278130"/>
                    <a:pt x="16510" y="262890"/>
                    <a:pt x="16510" y="243840"/>
                  </a:cubicBezTo>
                  <a:lnTo>
                    <a:pt x="16510" y="35560"/>
                  </a:lnTo>
                  <a:cubicBezTo>
                    <a:pt x="16510" y="16510"/>
                    <a:pt x="19050" y="0"/>
                    <a:pt x="0" y="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7B1CC43-9190-ECCC-3056-F9CEB46A98D0}"/>
                </a:ext>
              </a:extLst>
            </p:cNvPr>
            <p:cNvSpPr/>
            <p:nvPr/>
          </p:nvSpPr>
          <p:spPr>
            <a:xfrm>
              <a:off x="4064000" y="-2540"/>
              <a:ext cx="320040" cy="19050"/>
            </a:xfrm>
            <a:custGeom>
              <a:avLst/>
              <a:gdLst/>
              <a:ahLst/>
              <a:cxnLst/>
              <a:rect l="l" t="t" r="r" b="b"/>
              <a:pathLst>
                <a:path w="320040" h="19050">
                  <a:moveTo>
                    <a:pt x="0" y="19050"/>
                  </a:moveTo>
                  <a:lnTo>
                    <a:pt x="320040" y="19050"/>
                  </a:lnTo>
                  <a:cubicBezTo>
                    <a:pt x="320040" y="0"/>
                    <a:pt x="304800" y="2540"/>
                    <a:pt x="285750" y="2540"/>
                  </a:cubicBezTo>
                  <a:lnTo>
                    <a:pt x="34290" y="2540"/>
                  </a:lnTo>
                  <a:cubicBezTo>
                    <a:pt x="15240" y="2540"/>
                    <a:pt x="0" y="0"/>
                    <a:pt x="0" y="19050"/>
                  </a:cubicBez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79F5FF0D-EE61-637A-7171-784E5654B806}"/>
              </a:ext>
            </a:extLst>
          </p:cNvPr>
          <p:cNvGrpSpPr>
            <a:grpSpLocks noChangeAspect="1"/>
          </p:cNvGrpSpPr>
          <p:nvPr/>
        </p:nvGrpSpPr>
        <p:grpSpPr>
          <a:xfrm>
            <a:off x="2172546" y="4479873"/>
            <a:ext cx="9185397" cy="5268633"/>
            <a:chOff x="0" y="0"/>
            <a:chExt cx="7981950" cy="4578350"/>
          </a:xfrm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F95D44E-0222-3176-4D01-E72384C04151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F4F2E18-400B-29C8-CD84-A956F28D85A8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D7899B7-5903-7433-B467-E273B588588B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5313D672-313D-C645-9EE4-2E39C92C919C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AAB3BED4-8063-C35B-FB42-96B0D317CAC2}"/>
                </a:ext>
              </a:extLst>
            </p:cNvPr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-167" r="-16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171700"/>
            <a:ext cx="9144000" cy="8115300"/>
            <a:chOff x="0" y="0"/>
            <a:chExt cx="3093156" cy="27451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2745175"/>
            </a:xfrm>
            <a:custGeom>
              <a:avLst/>
              <a:gdLst/>
              <a:ahLst/>
              <a:cxnLst/>
              <a:rect l="l" t="t" r="r" b="b"/>
              <a:pathLst>
                <a:path w="3093156" h="2745175">
                  <a:moveTo>
                    <a:pt x="0" y="0"/>
                  </a:moveTo>
                  <a:lnTo>
                    <a:pt x="3093156" y="0"/>
                  </a:lnTo>
                  <a:lnTo>
                    <a:pt x="3093156" y="2745175"/>
                  </a:lnTo>
                  <a:lnTo>
                    <a:pt x="0" y="2745175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85800" y="2896612"/>
            <a:ext cx="7620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Counties are using Orion’s Sales Ratio Report?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733425"/>
            <a:ext cx="113919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Counties Utilizing Sales History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715500"/>
            <a:ext cx="5410921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b="1" spc="560" dirty="0">
                <a:solidFill>
                  <a:srgbClr val="4B4B3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62A7434-E153-4438-929A-603D7CAD0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208105"/>
              </p:ext>
            </p:extLst>
          </p:nvPr>
        </p:nvGraphicFramePr>
        <p:xfrm>
          <a:off x="8839200" y="2171701"/>
          <a:ext cx="9067800" cy="721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9">
            <a:extLst>
              <a:ext uri="{FF2B5EF4-FFF2-40B4-BE49-F238E27FC236}">
                <a16:creationId xmlns:a16="http://schemas.microsoft.com/office/drawing/2014/main" id="{BEF0DD0F-4ED9-4A7F-1DD7-E613FC393C51}"/>
              </a:ext>
            </a:extLst>
          </p:cNvPr>
          <p:cNvSpPr txBox="1"/>
          <p:nvPr/>
        </p:nvSpPr>
        <p:spPr>
          <a:xfrm>
            <a:off x="1141045" y="8167430"/>
            <a:ext cx="6577583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4B4B3D"/>
                </a:solidFill>
                <a:latin typeface="Montserrat"/>
                <a:ea typeface="Montserrat"/>
                <a:cs typeface="Montserrat"/>
                <a:sym typeface="Montserrat"/>
              </a:rPr>
              <a:t>22 Counties Responded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29908" y="0"/>
            <a:ext cx="6895491" cy="10287000"/>
            <a:chOff x="0" y="0"/>
            <a:chExt cx="2059103" cy="364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9103" cy="3646990"/>
            </a:xfrm>
            <a:custGeom>
              <a:avLst/>
              <a:gdLst/>
              <a:ahLst/>
              <a:cxnLst/>
              <a:rect l="l" t="t" r="r" b="b"/>
              <a:pathLst>
                <a:path w="2059103" h="3646990">
                  <a:moveTo>
                    <a:pt x="0" y="0"/>
                  </a:moveTo>
                  <a:lnTo>
                    <a:pt x="2059103" y="0"/>
                  </a:lnTo>
                  <a:lnTo>
                    <a:pt x="2059103" y="3646990"/>
                  </a:lnTo>
                  <a:lnTo>
                    <a:pt x="0" y="3646990"/>
                  </a:lnTo>
                  <a:close/>
                </a:path>
              </a:pathLst>
            </a:custGeom>
            <a:solidFill>
              <a:srgbClr val="AA7D66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173287" y="112223"/>
            <a:ext cx="3647676" cy="10062554"/>
          </a:xfrm>
          <a:custGeom>
            <a:avLst/>
            <a:gdLst/>
            <a:ahLst/>
            <a:cxnLst/>
            <a:rect l="l" t="t" r="r" b="b"/>
            <a:pathLst>
              <a:path w="3647676" h="10062554">
                <a:moveTo>
                  <a:pt x="0" y="0"/>
                </a:moveTo>
                <a:lnTo>
                  <a:pt x="3647676" y="0"/>
                </a:lnTo>
                <a:lnTo>
                  <a:pt x="3647676" y="10062554"/>
                </a:lnTo>
                <a:lnTo>
                  <a:pt x="0" y="10062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248400" y="301365"/>
            <a:ext cx="6096000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5"/>
              </a:lnSpc>
            </a:pPr>
            <a:r>
              <a:rPr lang="en-US" sz="4595" b="1" dirty="0">
                <a:solidFill>
                  <a:srgbClr val="E8E3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Ultra-Bold"/>
                <a:ea typeface="Montserrat Ultra-Bold"/>
                <a:cs typeface="Montserrat Ultra-Bold"/>
                <a:sym typeface="Montserrat Ultra-Bold"/>
              </a:rPr>
              <a:t>Change</a:t>
            </a:r>
            <a:r>
              <a:rPr lang="en-US" sz="4595" b="1" dirty="0">
                <a:solidFill>
                  <a:srgbClr val="E8E3D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 </a:t>
            </a:r>
            <a:r>
              <a:rPr lang="en-US" sz="4595" b="1" dirty="0">
                <a:solidFill>
                  <a:srgbClr val="E8E3D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 Ultra-Bold"/>
                <a:ea typeface="Montserrat Ultra-Bold"/>
                <a:cs typeface="Montserrat Ultra-Bold"/>
                <a:sym typeface="Montserrat Ultra-Bold"/>
              </a:rPr>
              <a:t>Requests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89163" y="3214527"/>
            <a:ext cx="55211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Pull from sales history or add option 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6C7FAA-DB49-DF8C-9B3E-FAC308B52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0" y="215161"/>
            <a:ext cx="4953000" cy="10019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BF002-815C-17F0-CC7A-C113AB8F89F5}"/>
              </a:ext>
            </a:extLst>
          </p:cNvPr>
          <p:cNvSpPr txBox="1"/>
          <p:nvPr/>
        </p:nvSpPr>
        <p:spPr>
          <a:xfrm>
            <a:off x="6589163" y="4152900"/>
            <a:ext cx="5521102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Time trending</a:t>
            </a:r>
          </a:p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Is it working, multi year trends, and is there an easier way?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FD862-794C-4B54-F992-1563CC4BF860}"/>
              </a:ext>
            </a:extLst>
          </p:cNvPr>
          <p:cNvSpPr txBox="1"/>
          <p:nvPr/>
        </p:nvSpPr>
        <p:spPr>
          <a:xfrm>
            <a:off x="6517102" y="5575353"/>
            <a:ext cx="55211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Ag land/other improvements are not included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4069FB-EAF4-7BEB-A0FA-BFF03E80B4CE}"/>
              </a:ext>
            </a:extLst>
          </p:cNvPr>
          <p:cNvSpPr txBox="1"/>
          <p:nvPr/>
        </p:nvSpPr>
        <p:spPr>
          <a:xfrm>
            <a:off x="6571106" y="6474615"/>
            <a:ext cx="55211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Does not work with multiple parcel sales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E360F-7150-89D6-218C-B4A8A7BFB87D}"/>
              </a:ext>
            </a:extLst>
          </p:cNvPr>
          <p:cNvSpPr txBox="1"/>
          <p:nvPr/>
        </p:nvSpPr>
        <p:spPr>
          <a:xfrm>
            <a:off x="6589163" y="7354602"/>
            <a:ext cx="5521102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 View button, not just Submit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ECF302E-CA7A-EDAF-3B52-09F2964F5873}"/>
              </a:ext>
            </a:extLst>
          </p:cNvPr>
          <p:cNvSpPr txBox="1"/>
          <p:nvPr/>
        </p:nvSpPr>
        <p:spPr>
          <a:xfrm>
            <a:off x="6571106" y="1969290"/>
            <a:ext cx="552110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Additional parameters/sort options such as quality, physical, arch style, land types/</a:t>
            </a:r>
            <a:r>
              <a:rPr lang="en-US" sz="2251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infl</a:t>
            </a:r>
            <a:r>
              <a:rPr lang="en-US" sz="2251" dirty="0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, </a:t>
            </a:r>
            <a:r>
              <a:rPr lang="en-US" sz="2251" dirty="0" err="1">
                <a:solidFill>
                  <a:srgbClr val="FFFFFF"/>
                </a:solidFill>
                <a:latin typeface="Belleza"/>
                <a:ea typeface="Belleza"/>
                <a:cs typeface="Belleza"/>
                <a:sym typeface="Belleza"/>
              </a:rPr>
              <a:t>etc</a:t>
            </a:r>
            <a:endParaRPr lang="en-US" sz="2251" dirty="0">
              <a:solidFill>
                <a:srgbClr val="FFFFFF"/>
              </a:solidFill>
              <a:latin typeface="Belleza"/>
              <a:ea typeface="Belleza"/>
              <a:cs typeface="Belleza"/>
              <a:sym typeface="Bellez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6D3458-DB9B-B6C7-4B27-B788A881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8288000" cy="12695504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60E16946-3F27-F792-19F3-6A784A076946}"/>
              </a:ext>
            </a:extLst>
          </p:cNvPr>
          <p:cNvGrpSpPr/>
          <p:nvPr/>
        </p:nvGrpSpPr>
        <p:grpSpPr>
          <a:xfrm>
            <a:off x="0" y="7639348"/>
            <a:ext cx="18288000" cy="2671890"/>
            <a:chOff x="0" y="0"/>
            <a:chExt cx="7051532" cy="1375828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F630C776-62B9-E08F-D218-69FD3B079C24}"/>
                </a:ext>
              </a:extLst>
            </p:cNvPr>
            <p:cNvSpPr/>
            <p:nvPr/>
          </p:nvSpPr>
          <p:spPr>
            <a:xfrm>
              <a:off x="0" y="0"/>
              <a:ext cx="7051532" cy="1375828"/>
            </a:xfrm>
            <a:custGeom>
              <a:avLst/>
              <a:gdLst/>
              <a:ahLst/>
              <a:cxnLst/>
              <a:rect l="l" t="t" r="r" b="b"/>
              <a:pathLst>
                <a:path w="7051532" h="1375828">
                  <a:moveTo>
                    <a:pt x="0" y="0"/>
                  </a:moveTo>
                  <a:lnTo>
                    <a:pt x="7051532" y="0"/>
                  </a:lnTo>
                  <a:lnTo>
                    <a:pt x="7051532" y="1375828"/>
                  </a:lnTo>
                  <a:lnTo>
                    <a:pt x="0" y="1375828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2062759" y="1604016"/>
            <a:ext cx="14162482" cy="7078967"/>
            <a:chOff x="0" y="0"/>
            <a:chExt cx="4670039" cy="2392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70039" cy="2392691"/>
            </a:xfrm>
            <a:custGeom>
              <a:avLst/>
              <a:gdLst/>
              <a:ahLst/>
              <a:cxnLst/>
              <a:rect l="l" t="t" r="r" b="b"/>
              <a:pathLst>
                <a:path w="4670039" h="2392691">
                  <a:moveTo>
                    <a:pt x="0" y="0"/>
                  </a:moveTo>
                  <a:lnTo>
                    <a:pt x="4670039" y="0"/>
                  </a:lnTo>
                  <a:lnTo>
                    <a:pt x="4670039" y="2392691"/>
                  </a:lnTo>
                  <a:lnTo>
                    <a:pt x="0" y="23926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207140" y="2437135"/>
            <a:ext cx="9873717" cy="5488003"/>
            <a:chOff x="-1" y="123825"/>
            <a:chExt cx="13164956" cy="7317337"/>
          </a:xfrm>
        </p:grpSpPr>
        <p:sp>
          <p:nvSpPr>
            <p:cNvPr id="6" name="TextBox 6"/>
            <p:cNvSpPr txBox="1"/>
            <p:nvPr/>
          </p:nvSpPr>
          <p:spPr>
            <a:xfrm>
              <a:off x="-1" y="1297720"/>
              <a:ext cx="13164956" cy="44526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15"/>
                </a:lnSpc>
              </a:pPr>
              <a:r>
                <a:rPr lang="en-US" sz="8515" b="1" dirty="0">
                  <a:solidFill>
                    <a:srgbClr val="AA7D6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Sales History Property Record Card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335348" y="123825"/>
              <a:ext cx="4494260" cy="1294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87488" y="7060109"/>
              <a:ext cx="11989981" cy="3810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7"/>
                </a:lnSpc>
              </a:pPr>
              <a:r>
                <a:rPr lang="en-US" sz="2157" spc="647">
                  <a:solidFill>
                    <a:srgbClr val="8D614B"/>
                  </a:solidFill>
                  <a:latin typeface="Belleza"/>
                  <a:ea typeface="Belleza"/>
                  <a:cs typeface="Belleza"/>
                  <a:sym typeface="Belleza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751417"/>
            <a:ext cx="18288000" cy="2762250"/>
            <a:chOff x="0" y="0"/>
            <a:chExt cx="6386077" cy="934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86077" cy="934391"/>
            </a:xfrm>
            <a:custGeom>
              <a:avLst/>
              <a:gdLst/>
              <a:ahLst/>
              <a:cxnLst/>
              <a:rect l="l" t="t" r="r" b="b"/>
              <a:pathLst>
                <a:path w="6386077" h="934391">
                  <a:moveTo>
                    <a:pt x="0" y="0"/>
                  </a:moveTo>
                  <a:lnTo>
                    <a:pt x="6386077" y="0"/>
                  </a:lnTo>
                  <a:lnTo>
                    <a:pt x="6386077" y="934391"/>
                  </a:lnTo>
                  <a:lnTo>
                    <a:pt x="0" y="9343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771496" y="677333"/>
            <a:ext cx="706948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64542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Sales History PRC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491845"/>
            <a:ext cx="7620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Pros</a:t>
            </a:r>
          </a:p>
        </p:txBody>
      </p:sp>
      <p:grpSp>
        <p:nvGrpSpPr>
          <p:cNvPr id="20" name="Group 20"/>
          <p:cNvGrpSpPr/>
          <p:nvPr/>
        </p:nvGrpSpPr>
        <p:grpSpPr>
          <a:xfrm rot="-5400000">
            <a:off x="5006843" y="3849152"/>
            <a:ext cx="8207550" cy="415969"/>
            <a:chOff x="0" y="0"/>
            <a:chExt cx="24971898" cy="571500"/>
          </a:xfrm>
        </p:grpSpPr>
        <p:sp>
          <p:nvSpPr>
            <p:cNvPr id="21" name="Freeform 21"/>
            <p:cNvSpPr/>
            <p:nvPr/>
          </p:nvSpPr>
          <p:spPr>
            <a:xfrm>
              <a:off x="0" y="255270"/>
              <a:ext cx="24971897" cy="69850"/>
            </a:xfrm>
            <a:custGeom>
              <a:avLst/>
              <a:gdLst/>
              <a:ahLst/>
              <a:cxnLst/>
              <a:rect l="l" t="t" r="r" b="b"/>
              <a:pathLst>
                <a:path w="24971897" h="69850">
                  <a:moveTo>
                    <a:pt x="2468106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971897" y="69850"/>
                  </a:lnTo>
                  <a:lnTo>
                    <a:pt x="24971897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4">
            <a:extLst>
              <a:ext uri="{FF2B5EF4-FFF2-40B4-BE49-F238E27FC236}">
                <a16:creationId xmlns:a16="http://schemas.microsoft.com/office/drawing/2014/main" id="{75B9E5B6-C67C-FCB6-96EA-2338AFAD8CF9}"/>
              </a:ext>
            </a:extLst>
          </p:cNvPr>
          <p:cNvSpPr txBox="1"/>
          <p:nvPr/>
        </p:nvSpPr>
        <p:spPr>
          <a:xfrm>
            <a:off x="13030200" y="250522"/>
            <a:ext cx="483589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1"/>
              </a:lnSpc>
            </a:pPr>
            <a:r>
              <a:rPr lang="en-US" sz="1328" b="1" spc="531" dirty="0">
                <a:solidFill>
                  <a:srgbClr val="AA7D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D927F262-1B92-545E-6ADF-6D9388ACFC5D}"/>
              </a:ext>
            </a:extLst>
          </p:cNvPr>
          <p:cNvSpPr txBox="1"/>
          <p:nvPr/>
        </p:nvSpPr>
        <p:spPr>
          <a:xfrm>
            <a:off x="10332025" y="2491845"/>
            <a:ext cx="72132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4500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Cons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9E2DDE01-FF09-333B-CBAF-ABBB30095358}"/>
              </a:ext>
            </a:extLst>
          </p:cNvPr>
          <p:cNvSpPr txBox="1"/>
          <p:nvPr/>
        </p:nvSpPr>
        <p:spPr>
          <a:xfrm>
            <a:off x="10281183" y="3492791"/>
            <a:ext cx="7110966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4B4B3D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Sales History is not versioned – if changes are made to the sales history record at a later date, these changes would now display on the SH PRC.</a:t>
            </a:r>
          </a:p>
          <a:p>
            <a:pPr algn="l"/>
            <a:endParaRPr lang="en-US" sz="2800" dirty="0">
              <a:solidFill>
                <a:srgbClr val="4B4B3D"/>
              </a:solidFill>
              <a:latin typeface="Montserrat" panose="00000500000000000000" pitchFamily="2" charset="0"/>
              <a:ea typeface="Montserrat Semi-Bold"/>
              <a:cs typeface="Montserrat Semi-Bold"/>
              <a:sym typeface="Montserrat Semi-Bold"/>
            </a:endParaRPr>
          </a:p>
          <a:p>
            <a:pPr algn="l"/>
            <a:r>
              <a:rPr lang="en-US" sz="2800" dirty="0">
                <a:solidFill>
                  <a:srgbClr val="4B4B3D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Alternate workarounds would be free.</a:t>
            </a:r>
          </a:p>
          <a:p>
            <a:pPr algn="l"/>
            <a:endParaRPr lang="en-US" sz="2800" dirty="0">
              <a:solidFill>
                <a:srgbClr val="4B4B3D"/>
              </a:solidFill>
              <a:latin typeface="Montserrat" panose="00000500000000000000" pitchFamily="2" charset="0"/>
              <a:ea typeface="Montserrat Semi-Bold"/>
              <a:cs typeface="Montserrat Semi-Bold"/>
              <a:sym typeface="Montserrat Semi-Bold"/>
            </a:endParaRPr>
          </a:p>
          <a:p>
            <a:pPr algn="l"/>
            <a:r>
              <a:rPr lang="en-US" sz="2800" dirty="0">
                <a:solidFill>
                  <a:srgbClr val="4B4B3D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Photos &amp; Sketches may not be options.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84E22167-E1F8-1C82-AC55-82DCF2B49DEE}"/>
              </a:ext>
            </a:extLst>
          </p:cNvPr>
          <p:cNvSpPr txBox="1"/>
          <p:nvPr/>
        </p:nvSpPr>
        <p:spPr>
          <a:xfrm>
            <a:off x="602180" y="9078524"/>
            <a:ext cx="1708364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b="1" dirty="0">
                <a:solidFill>
                  <a:srgbClr val="AA7D66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Alternate Solution: </a:t>
            </a:r>
            <a:r>
              <a:rPr lang="en-US" sz="2800" dirty="0">
                <a:solidFill>
                  <a:srgbClr val="4B4B3D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Transfer packet feature that is already in place and running only the PRC within the packet to create this “at time of sale” PRC. 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56FD8C00-3C6C-F74B-BA6B-7CBFFFDEEB90}"/>
              </a:ext>
            </a:extLst>
          </p:cNvPr>
          <p:cNvSpPr txBox="1"/>
          <p:nvPr/>
        </p:nvSpPr>
        <p:spPr>
          <a:xfrm>
            <a:off x="746800" y="4252147"/>
            <a:ext cx="7620000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800" dirty="0">
                <a:solidFill>
                  <a:srgbClr val="4B4B3D"/>
                </a:solidFill>
                <a:latin typeface="Montserrat" panose="00000500000000000000" pitchFamily="2" charset="0"/>
                <a:ea typeface="Montserrat Semi-Bold"/>
                <a:cs typeface="Montserrat Semi-Bold"/>
                <a:sym typeface="Montserrat Semi-Bold"/>
              </a:rPr>
              <a:t>Can be generated quickly to compare data between Sales History and CAMA.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95400" y="398987"/>
            <a:ext cx="15697200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Sales History PRC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" y="5295900"/>
            <a:ext cx="18288001" cy="4991099"/>
            <a:chOff x="0" y="0"/>
            <a:chExt cx="6675421" cy="14440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5420" cy="1444030"/>
            </a:xfrm>
            <a:custGeom>
              <a:avLst/>
              <a:gdLst/>
              <a:ahLst/>
              <a:cxnLst/>
              <a:rect l="l" t="t" r="r" b="b"/>
              <a:pathLst>
                <a:path w="6675420" h="1444030">
                  <a:moveTo>
                    <a:pt x="0" y="0"/>
                  </a:moveTo>
                  <a:lnTo>
                    <a:pt x="6675420" y="0"/>
                  </a:lnTo>
                  <a:lnTo>
                    <a:pt x="6675420" y="1444030"/>
                  </a:lnTo>
                  <a:lnTo>
                    <a:pt x="0" y="144403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-304800" y="9867900"/>
            <a:ext cx="5487474" cy="0"/>
          </a:xfrm>
          <a:prstGeom prst="line">
            <a:avLst/>
          </a:prstGeom>
          <a:ln w="28575" cap="rnd">
            <a:solidFill>
              <a:srgbClr val="E9E8E9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B04D981-7563-3E5B-978E-4A4E8909205E}"/>
              </a:ext>
            </a:extLst>
          </p:cNvPr>
          <p:cNvSpPr txBox="1"/>
          <p:nvPr/>
        </p:nvSpPr>
        <p:spPr>
          <a:xfrm>
            <a:off x="2209800" y="7476031"/>
            <a:ext cx="11125200" cy="441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dirty="0">
                <a:solidFill>
                  <a:srgbClr val="E9E8E9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Sales History is not versioned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9445961-6CE8-7EFA-C14F-C8B641BBB0C7}"/>
              </a:ext>
            </a:extLst>
          </p:cNvPr>
          <p:cNvSpPr txBox="1"/>
          <p:nvPr/>
        </p:nvSpPr>
        <p:spPr>
          <a:xfrm>
            <a:off x="2580609" y="3237572"/>
            <a:ext cx="13126777" cy="485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400" b="1" dirty="0">
                <a:solidFill>
                  <a:srgbClr val="AA7D6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all would you want to see on the PRC?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781800" y="7158256"/>
            <a:ext cx="6683029" cy="1271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80"/>
              </a:lnSpc>
              <a:spcBef>
                <a:spcPct val="0"/>
              </a:spcBef>
            </a:pPr>
            <a:r>
              <a:rPr lang="en-US" sz="8800" dirty="0">
                <a:solidFill>
                  <a:schemeClr val="bg2"/>
                </a:solidFill>
                <a:latin typeface="Brittany"/>
                <a:ea typeface="Brittany"/>
                <a:cs typeface="Brittany"/>
                <a:sym typeface="Brittany"/>
              </a:rPr>
              <a:t>Limitations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25399" y="1"/>
            <a:ext cx="7762601" cy="10287000"/>
            <a:chOff x="0" y="0"/>
            <a:chExt cx="2579345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1176937" y="1624847"/>
            <a:ext cx="4552006" cy="267570"/>
            <a:chOff x="0" y="0"/>
            <a:chExt cx="972258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9722580" cy="69850"/>
            </a:xfrm>
            <a:custGeom>
              <a:avLst/>
              <a:gdLst/>
              <a:ahLst/>
              <a:cxnLst/>
              <a:rect l="l" t="t" r="r" b="b"/>
              <a:pathLst>
                <a:path w="9722580" h="69850">
                  <a:moveTo>
                    <a:pt x="94317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22580" y="69850"/>
                  </a:lnTo>
                  <a:lnTo>
                    <a:pt x="9722580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63924" y="1758632"/>
            <a:ext cx="7959010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97"/>
              </a:lnSpc>
            </a:pPr>
            <a:r>
              <a:rPr lang="en-US" sz="4581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Sales Ratio Report Setup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54637" y="4381500"/>
            <a:ext cx="6577583" cy="213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Looking for more info on setting up a Sales Ratio Report? Scan this QR Code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270</Words>
  <Application>Microsoft Office PowerPoint</Application>
  <PresentationFormat>Custom</PresentationFormat>
  <Paragraphs>42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Montserrat Semi-Bold</vt:lpstr>
      <vt:lpstr>Montserrat Medium</vt:lpstr>
      <vt:lpstr>Brittany</vt:lpstr>
      <vt:lpstr>Arial</vt:lpstr>
      <vt:lpstr>Belleza</vt:lpstr>
      <vt:lpstr>Calibri</vt:lpstr>
      <vt:lpstr>Montserrat Ultra-Bold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Ratio</dc:title>
  <cp:lastModifiedBy>Robbins, Janae</cp:lastModifiedBy>
  <cp:revision>8</cp:revision>
  <dcterms:created xsi:type="dcterms:W3CDTF">2006-08-16T00:00:00Z</dcterms:created>
  <dcterms:modified xsi:type="dcterms:W3CDTF">2024-11-04T19:54:49Z</dcterms:modified>
  <dc:identifier>DAGUq6oBVhw</dc:identifier>
</cp:coreProperties>
</file>